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ovelo" panose="020B0604020202020204" charset="0"/>
      <p:regular r:id="rId18"/>
    </p:embeddedFont>
    <p:embeddedFont>
      <p:font typeface="Open Sans" panose="020B0606030504020204" pitchFamily="34" charset="0"/>
      <p:regular r:id="rId19"/>
    </p:embeddedFont>
    <p:embeddedFont>
      <p:font typeface="Open Sans Bold" panose="020B0806030504020204" charset="0"/>
      <p:regular r:id="rId20"/>
    </p:embeddedFont>
    <p:embeddedFont>
      <p:font typeface="Open Sauce" panose="020B0604020202020204" charset="0"/>
      <p:regular r:id="rId21"/>
    </p:embeddedFont>
    <p:embeddedFont>
      <p:font typeface="Open Sauce Bold" panose="020B0604020202020204" charset="0"/>
      <p:regular r:id="rId22"/>
    </p:embeddedFont>
    <p:embeddedFont>
      <p:font typeface="Poppins Bold" panose="020B0604020202020204" charset="0"/>
      <p:regular r:id="rId23"/>
    </p:embeddedFont>
    <p:embeddedFont>
      <p:font typeface="Roboto" panose="02000000000000000000" pitchFamily="2" charset="0"/>
      <p:regular r:id="rId24"/>
    </p:embeddedFont>
    <p:embeddedFont>
      <p:font typeface="Roboto Bold" panose="020000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entonfranklinwdc.com/rfp" TargetMode="External"/><Relationship Id="rId4" Type="http://schemas.openxmlformats.org/officeDocument/2006/relationships/hyperlink" Target="mailto://?to=procurement@bf-wdc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315" r="9809" b="836"/>
          <a:stretch>
            <a:fillRect/>
          </a:stretch>
        </p:blipFill>
        <p:spPr>
          <a:xfrm>
            <a:off x="11395202" y="0"/>
            <a:ext cx="6892798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8870247"/>
            <a:ext cx="18288000" cy="1416753"/>
            <a:chOff x="0" y="0"/>
            <a:chExt cx="4816593" cy="373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73137"/>
            </a:xfrm>
            <a:custGeom>
              <a:avLst/>
              <a:gdLst/>
              <a:ahLst/>
              <a:cxnLst/>
              <a:rect l="l" t="t" r="r" b="b"/>
              <a:pathLst>
                <a:path w="4816592" h="373137">
                  <a:moveTo>
                    <a:pt x="0" y="0"/>
                  </a:moveTo>
                  <a:lnTo>
                    <a:pt x="4816592" y="0"/>
                  </a:lnTo>
                  <a:lnTo>
                    <a:pt x="4816592" y="373137"/>
                  </a:lnTo>
                  <a:lnTo>
                    <a:pt x="0" y="373137"/>
                  </a:lnTo>
                  <a:close/>
                </a:path>
              </a:pathLst>
            </a:custGeom>
            <a:solidFill>
              <a:srgbClr val="2B2B2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18" y="1910465"/>
            <a:ext cx="11084692" cy="32330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24044" y="9002001"/>
            <a:ext cx="10639912" cy="128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  <a:spcBef>
                <a:spcPct val="0"/>
              </a:spcBef>
            </a:pPr>
            <a:r>
              <a:rPr lang="en-US" sz="1568">
                <a:solidFill>
                  <a:srgbClr val="FFFFFF"/>
                </a:solidFill>
                <a:latin typeface="Open Sans Bold"/>
              </a:rPr>
              <a:t>WIOA Title 1B Adult/Dislocated Worker/Youth Services are 100% funded by the U.S. Department of Labor</a:t>
            </a:r>
          </a:p>
          <a:p>
            <a:pPr algn="ctr">
              <a:lnSpc>
                <a:spcPts val="2039"/>
              </a:lnSpc>
              <a:spcBef>
                <a:spcPct val="0"/>
              </a:spcBef>
            </a:pPr>
            <a:endParaRPr lang="en-US" sz="1568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2039"/>
              </a:lnSpc>
              <a:spcBef>
                <a:spcPct val="0"/>
              </a:spcBef>
            </a:pPr>
            <a:r>
              <a:rPr lang="en-US" sz="1568">
                <a:solidFill>
                  <a:srgbClr val="FFFFFF"/>
                </a:solidFill>
                <a:latin typeface="Open Sans Bold"/>
              </a:rPr>
              <a:t>Benton-Franklin Workforce Development Council is an equal opportunity employer/program. Auxiliary aids and services are available upon request for individuals with disabilities. Washington Relay Services:  711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9035" y="883804"/>
            <a:ext cx="15608045" cy="85193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5023" b="350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1525" y="2994659"/>
            <a:ext cx="16744950" cy="372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414"/>
              </a:lnSpc>
              <a:spcBef>
                <a:spcPct val="0"/>
              </a:spcBef>
            </a:pPr>
            <a:r>
              <a:rPr lang="en-US" sz="21724" u="none">
                <a:solidFill>
                  <a:srgbClr val="000000"/>
                </a:solidFill>
                <a:latin typeface="Open Sans Bold"/>
              </a:rPr>
              <a:t>Thank you!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15389" y="0"/>
            <a:ext cx="13457222" cy="392502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41001" y="7213713"/>
            <a:ext cx="1138838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  <a:spcBef>
                <a:spcPct val="0"/>
              </a:spcBef>
            </a:pPr>
            <a:r>
              <a:rPr lang="en-US" sz="3999" u="sng">
                <a:solidFill>
                  <a:srgbClr val="004AAD"/>
                </a:solidFill>
                <a:latin typeface="Open Sans Bold"/>
                <a:hlinkClick r:id="rId4" tooltip="mailto://?to=procurement@bf-wdc.org"/>
              </a:rPr>
              <a:t>Email: procurement@bf-wdc.org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41001" y="8391482"/>
            <a:ext cx="1138838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  <a:spcBef>
                <a:spcPct val="0"/>
              </a:spcBef>
            </a:pPr>
            <a:r>
              <a:rPr lang="en-US" sz="3999" u="sng">
                <a:solidFill>
                  <a:srgbClr val="004AAD"/>
                </a:solidFill>
                <a:latin typeface="Open Sans Bold"/>
                <a:hlinkClick r:id="rId5" tooltip="https://www.bentonfranklinwdc.com/rfp"/>
              </a:rPr>
              <a:t>Website: www.bentonfranklinwdc.com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70247"/>
            <a:ext cx="18288000" cy="1416753"/>
            <a:chOff x="0" y="0"/>
            <a:chExt cx="4816593" cy="3731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73137"/>
            </a:xfrm>
            <a:custGeom>
              <a:avLst/>
              <a:gdLst/>
              <a:ahLst/>
              <a:cxnLst/>
              <a:rect l="l" t="t" r="r" b="b"/>
              <a:pathLst>
                <a:path w="4816592" h="373137">
                  <a:moveTo>
                    <a:pt x="0" y="0"/>
                  </a:moveTo>
                  <a:lnTo>
                    <a:pt x="4816592" y="0"/>
                  </a:lnTo>
                  <a:lnTo>
                    <a:pt x="4816592" y="373137"/>
                  </a:lnTo>
                  <a:lnTo>
                    <a:pt x="0" y="373137"/>
                  </a:lnTo>
                  <a:close/>
                </a:path>
              </a:pathLst>
            </a:custGeom>
            <a:solidFill>
              <a:srgbClr val="2B2B2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0408" y="789662"/>
            <a:ext cx="16230600" cy="695887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807346" y="1750006"/>
            <a:ext cx="14276724" cy="5923663"/>
            <a:chOff x="0" y="0"/>
            <a:chExt cx="19035632" cy="7898217"/>
          </a:xfrm>
        </p:grpSpPr>
        <p:sp>
          <p:nvSpPr>
            <p:cNvPr id="7" name="TextBox 7"/>
            <p:cNvSpPr txBox="1"/>
            <p:nvPr/>
          </p:nvSpPr>
          <p:spPr>
            <a:xfrm>
              <a:off x="0" y="-104775"/>
              <a:ext cx="19035632" cy="6546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10"/>
                </a:lnSpc>
              </a:pPr>
              <a:r>
                <a:rPr lang="en-US" sz="9546">
                  <a:solidFill>
                    <a:srgbClr val="14110F"/>
                  </a:solidFill>
                  <a:latin typeface="Lovelo"/>
                </a:rPr>
                <a:t>Welcome! </a:t>
              </a:r>
            </a:p>
            <a:p>
              <a:pPr algn="ctr">
                <a:lnSpc>
                  <a:spcPts val="6671"/>
                </a:lnSpc>
              </a:pPr>
              <a:r>
                <a:rPr lang="en-US" sz="5131">
                  <a:solidFill>
                    <a:srgbClr val="14110F"/>
                  </a:solidFill>
                  <a:latin typeface="Roboto"/>
                </a:rPr>
                <a:t>Workforce Innovation and Opportunity Act (WIOA) - Title IB Adult/DW/Youth Funding Bidders Conference </a:t>
              </a:r>
            </a:p>
            <a:p>
              <a:pPr algn="ctr">
                <a:lnSpc>
                  <a:spcPts val="6671"/>
                </a:lnSpc>
              </a:pPr>
              <a:r>
                <a:rPr lang="en-US" sz="5131">
                  <a:solidFill>
                    <a:srgbClr val="14110F"/>
                  </a:solidFill>
                  <a:latin typeface="Roboto"/>
                </a:rPr>
                <a:t>Monday, January 30, 2023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361139"/>
              <a:ext cx="19035632" cy="537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341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70247"/>
            <a:ext cx="18288000" cy="1416753"/>
            <a:chOff x="0" y="0"/>
            <a:chExt cx="4816593" cy="3731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73137"/>
            </a:xfrm>
            <a:custGeom>
              <a:avLst/>
              <a:gdLst/>
              <a:ahLst/>
              <a:cxnLst/>
              <a:rect l="l" t="t" r="r" b="b"/>
              <a:pathLst>
                <a:path w="4816592" h="373137">
                  <a:moveTo>
                    <a:pt x="0" y="0"/>
                  </a:moveTo>
                  <a:lnTo>
                    <a:pt x="4816592" y="0"/>
                  </a:lnTo>
                  <a:lnTo>
                    <a:pt x="4816592" y="373137"/>
                  </a:lnTo>
                  <a:lnTo>
                    <a:pt x="0" y="373137"/>
                  </a:lnTo>
                  <a:close/>
                </a:path>
              </a:pathLst>
            </a:custGeom>
            <a:solidFill>
              <a:srgbClr val="2B2B2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62184" y="1028700"/>
            <a:ext cx="7619813" cy="761981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13859" r="-13859"/>
              </a:stretch>
            </a:blipFill>
          </p:spPr>
        </p:sp>
      </p:grp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7984868" y="1028700"/>
          <a:ext cx="9771219" cy="7710866"/>
        </p:xfrm>
        <a:graphic>
          <a:graphicData uri="http://schemas.openxmlformats.org/drawingml/2006/table">
            <a:tbl>
              <a:tblPr/>
              <a:tblGrid>
                <a:gridCol w="306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37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799" spc="-83">
                          <a:solidFill>
                            <a:srgbClr val="004AAD"/>
                          </a:solidFill>
                          <a:latin typeface="Roboto Bold"/>
                        </a:rPr>
                        <a:t>Introductions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5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5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7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799" spc="-83">
                          <a:solidFill>
                            <a:srgbClr val="004AAD"/>
                          </a:solidFill>
                          <a:latin typeface="Roboto Bold"/>
                        </a:rPr>
                        <a:t>Presentation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5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5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4519" lvl="1" indent="-302260" algn="l">
                        <a:lnSpc>
                          <a:spcPts val="41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799" spc="-83">
                          <a:solidFill>
                            <a:srgbClr val="14110F"/>
                          </a:solidFill>
                          <a:latin typeface="Roboto"/>
                        </a:rPr>
                        <a:t>BFWDC Background</a:t>
                      </a:r>
                      <a:endParaRPr lang="en-US" sz="1100"/>
                    </a:p>
                    <a:p>
                      <a:pPr marL="604519" lvl="1" indent="-302260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799" spc="-83">
                          <a:solidFill>
                            <a:srgbClr val="14110F"/>
                          </a:solidFill>
                          <a:latin typeface="Roboto"/>
                        </a:rPr>
                        <a:t>Purpose of RFP</a:t>
                      </a:r>
                    </a:p>
                    <a:p>
                      <a:pPr marL="604519" lvl="1" indent="-302260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799" spc="-83">
                          <a:solidFill>
                            <a:srgbClr val="14110F"/>
                          </a:solidFill>
                          <a:latin typeface="Roboto"/>
                        </a:rPr>
                        <a:t>RFP Timeline</a:t>
                      </a:r>
                    </a:p>
                    <a:p>
                      <a:pPr marL="604519" lvl="1" indent="-302260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799" spc="-83">
                          <a:solidFill>
                            <a:srgbClr val="14110F"/>
                          </a:solidFill>
                          <a:latin typeface="Roboto"/>
                        </a:rPr>
                        <a:t>Proposal Requirements</a:t>
                      </a:r>
                    </a:p>
                    <a:p>
                      <a:pPr marL="604519" lvl="1" indent="-302260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799" spc="-83">
                          <a:solidFill>
                            <a:srgbClr val="14110F"/>
                          </a:solidFill>
                          <a:latin typeface="Roboto"/>
                        </a:rPr>
                        <a:t>Program Element Requirements</a:t>
                      </a:r>
                    </a:p>
                    <a:p>
                      <a:pPr marL="604519" lvl="1" indent="-302260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799" spc="-83">
                          <a:solidFill>
                            <a:srgbClr val="14110F"/>
                          </a:solidFill>
                          <a:latin typeface="Roboto"/>
                        </a:rPr>
                        <a:t>RFP Evaluation </a:t>
                      </a:r>
                    </a:p>
                    <a:p>
                      <a:pPr>
                        <a:lnSpc>
                          <a:spcPts val="4199"/>
                        </a:lnSpc>
                      </a:pPr>
                      <a:endParaRPr lang="en-US" sz="2799" spc="-83">
                        <a:solidFill>
                          <a:srgbClr val="14110F"/>
                        </a:solidFill>
                        <a:latin typeface="Roboto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5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5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2385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799" spc="-83">
                          <a:solidFill>
                            <a:srgbClr val="004AAD"/>
                          </a:solidFill>
                          <a:latin typeface="Roboto Bold"/>
                        </a:rPr>
                        <a:t>Questions 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799" spc="-83">
                          <a:solidFill>
                            <a:srgbClr val="004AAD"/>
                          </a:solidFill>
                          <a:latin typeface="Roboto Bold"/>
                        </a:rPr>
                        <a:t>and </a:t>
                      </a:r>
                    </a:p>
                    <a:p>
                      <a:pPr marL="0" lvl="0" indent="0" algn="ctr">
                        <a:lnSpc>
                          <a:spcPts val="4199"/>
                        </a:lnSpc>
                        <a:spcBef>
                          <a:spcPct val="0"/>
                        </a:spcBef>
                      </a:pPr>
                      <a:r>
                        <a:rPr lang="en-US" sz="2799" spc="-83">
                          <a:solidFill>
                            <a:srgbClr val="004AAD"/>
                          </a:solidFill>
                          <a:latin typeface="Roboto Bold"/>
                        </a:rPr>
                        <a:t>Answers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5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5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074" b="907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6978" y="0"/>
            <a:ext cx="13457222" cy="39250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68332" y="5815821"/>
            <a:ext cx="15450294" cy="239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4"/>
              </a:lnSpc>
              <a:spcBef>
                <a:spcPct val="0"/>
              </a:spcBef>
            </a:pPr>
            <a:r>
              <a:rPr lang="en-US" sz="3010" u="none">
                <a:solidFill>
                  <a:srgbClr val="000000"/>
                </a:solidFill>
                <a:latin typeface="Open Sauce Bold"/>
              </a:rPr>
              <a:t>Mission Statement</a:t>
            </a:r>
          </a:p>
          <a:p>
            <a:pPr marL="0" lvl="0" indent="0" algn="ctr">
              <a:lnSpc>
                <a:spcPts val="2814"/>
              </a:lnSpc>
              <a:spcBef>
                <a:spcPct val="0"/>
              </a:spcBef>
            </a:pPr>
            <a:r>
              <a:rPr lang="en-US" sz="2010" u="none">
                <a:solidFill>
                  <a:srgbClr val="000000"/>
                </a:solidFill>
                <a:latin typeface="Open Sauce"/>
              </a:rPr>
              <a:t>Promoting a prosperous community by providing a progressive workforce system. </a:t>
            </a:r>
          </a:p>
          <a:p>
            <a:pPr marL="0" lvl="0" indent="0" algn="ctr">
              <a:lnSpc>
                <a:spcPts val="2814"/>
              </a:lnSpc>
              <a:spcBef>
                <a:spcPct val="0"/>
              </a:spcBef>
            </a:pPr>
            <a:endParaRPr lang="en-US" sz="2010" u="none">
              <a:solidFill>
                <a:srgbClr val="000000"/>
              </a:solidFill>
              <a:latin typeface="Open Sauce"/>
            </a:endParaRPr>
          </a:p>
          <a:p>
            <a:pPr marL="0" lvl="0" indent="0" algn="ctr">
              <a:lnSpc>
                <a:spcPts val="4214"/>
              </a:lnSpc>
              <a:spcBef>
                <a:spcPct val="0"/>
              </a:spcBef>
            </a:pPr>
            <a:r>
              <a:rPr lang="en-US" sz="3010" u="none">
                <a:solidFill>
                  <a:srgbClr val="000000"/>
                </a:solidFill>
                <a:latin typeface="Open Sauce Bold"/>
              </a:rPr>
              <a:t>Vision Statement</a:t>
            </a:r>
          </a:p>
          <a:p>
            <a:pPr marL="0" lvl="0" indent="0" algn="ctr">
              <a:lnSpc>
                <a:spcPts val="2814"/>
              </a:lnSpc>
              <a:spcBef>
                <a:spcPct val="0"/>
              </a:spcBef>
            </a:pPr>
            <a:r>
              <a:rPr lang="en-US" sz="2010" u="none">
                <a:solidFill>
                  <a:srgbClr val="000000"/>
                </a:solidFill>
                <a:latin typeface="Open Sauce"/>
              </a:rPr>
              <a:t>Benton-Franklin Workforce Development Council contributes to our prosperous community by elevating the human potential.</a:t>
            </a:r>
          </a:p>
          <a:p>
            <a:pPr marL="0" lvl="0" indent="0" algn="ctr">
              <a:lnSpc>
                <a:spcPts val="2247"/>
              </a:lnSpc>
              <a:spcBef>
                <a:spcPct val="0"/>
              </a:spcBef>
            </a:pPr>
            <a:endParaRPr lang="en-US" sz="2010" u="none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3577" y="3705948"/>
            <a:ext cx="7479804" cy="227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14110F"/>
                </a:solidFill>
                <a:latin typeface="Arimo Bold"/>
              </a:rPr>
              <a:t>Who we are!</a:t>
            </a:r>
          </a:p>
          <a:p>
            <a:pPr marL="0" lvl="0" indent="0" algn="ctr">
              <a:lnSpc>
                <a:spcPts val="3507"/>
              </a:lnSpc>
              <a:spcBef>
                <a:spcPct val="0"/>
              </a:spcBef>
            </a:pPr>
            <a:endParaRPr lang="en-US" sz="9999">
              <a:solidFill>
                <a:srgbClr val="14110F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19485" y="1085754"/>
            <a:ext cx="4433903" cy="4256980"/>
            <a:chOff x="0" y="0"/>
            <a:chExt cx="4101185" cy="3937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01185" cy="3937538"/>
            </a:xfrm>
            <a:custGeom>
              <a:avLst/>
              <a:gdLst/>
              <a:ahLst/>
              <a:cxnLst/>
              <a:rect l="l" t="t" r="r" b="b"/>
              <a:pathLst>
                <a:path w="4101185" h="3937538">
                  <a:moveTo>
                    <a:pt x="3976725" y="3937538"/>
                  </a:moveTo>
                  <a:lnTo>
                    <a:pt x="124460" y="3937538"/>
                  </a:lnTo>
                  <a:cubicBezTo>
                    <a:pt x="55880" y="3937538"/>
                    <a:pt x="0" y="3881658"/>
                    <a:pt x="0" y="38130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76725" y="0"/>
                  </a:lnTo>
                  <a:cubicBezTo>
                    <a:pt x="4045305" y="0"/>
                    <a:pt x="4101185" y="55880"/>
                    <a:pt x="4101185" y="124460"/>
                  </a:cubicBezTo>
                  <a:lnTo>
                    <a:pt x="4101185" y="3813078"/>
                  </a:lnTo>
                  <a:cubicBezTo>
                    <a:pt x="4101185" y="3881658"/>
                    <a:pt x="4045305" y="3937538"/>
                    <a:pt x="3976725" y="3937538"/>
                  </a:cubicBezTo>
                  <a:close/>
                </a:path>
              </a:pathLst>
            </a:custGeom>
            <a:solidFill>
              <a:srgbClr val="BEF7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8195" y="5143500"/>
            <a:ext cx="6439888" cy="3605464"/>
            <a:chOff x="0" y="0"/>
            <a:chExt cx="5956641" cy="33349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56641" cy="3334911"/>
            </a:xfrm>
            <a:custGeom>
              <a:avLst/>
              <a:gdLst/>
              <a:ahLst/>
              <a:cxnLst/>
              <a:rect l="l" t="t" r="r" b="b"/>
              <a:pathLst>
                <a:path w="5956641" h="3334911">
                  <a:moveTo>
                    <a:pt x="5832181" y="3334911"/>
                  </a:moveTo>
                  <a:lnTo>
                    <a:pt x="124460" y="3334911"/>
                  </a:lnTo>
                  <a:cubicBezTo>
                    <a:pt x="55880" y="3334911"/>
                    <a:pt x="0" y="3279031"/>
                    <a:pt x="0" y="32104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2181" y="0"/>
                  </a:lnTo>
                  <a:cubicBezTo>
                    <a:pt x="5900761" y="0"/>
                    <a:pt x="5956641" y="55880"/>
                    <a:pt x="5956641" y="124460"/>
                  </a:cubicBezTo>
                  <a:lnTo>
                    <a:pt x="5956641" y="3210451"/>
                  </a:lnTo>
                  <a:cubicBezTo>
                    <a:pt x="5956641" y="3279031"/>
                    <a:pt x="5900761" y="3334911"/>
                    <a:pt x="5832181" y="3334911"/>
                  </a:cubicBezTo>
                  <a:close/>
                </a:path>
              </a:pathLst>
            </a:custGeom>
            <a:solidFill>
              <a:srgbClr val="BEF7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41754" y="5761834"/>
            <a:ext cx="5858169" cy="39066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827555" y="1476732"/>
            <a:ext cx="3617762" cy="98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2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Open Sans Bold"/>
              </a:rPr>
              <a:t>Priority Populations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37476" y="2799964"/>
            <a:ext cx="3997921" cy="254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068" lvl="1" indent="-244034">
              <a:lnSpc>
                <a:spcPts val="3390"/>
              </a:lnSpc>
              <a:buFont typeface="Arial"/>
              <a:buChar char="•"/>
            </a:pPr>
            <a:r>
              <a:rPr lang="en-US" sz="2260">
                <a:solidFill>
                  <a:srgbClr val="000000"/>
                </a:solidFill>
                <a:latin typeface="Open Sans Bold"/>
              </a:rPr>
              <a:t>Individuals with barriers</a:t>
            </a:r>
          </a:p>
          <a:p>
            <a:pPr marL="488068" lvl="1" indent="-244034">
              <a:lnSpc>
                <a:spcPts val="3390"/>
              </a:lnSpc>
              <a:buFont typeface="Arial"/>
              <a:buChar char="•"/>
            </a:pPr>
            <a:r>
              <a:rPr lang="en-US" sz="2260">
                <a:solidFill>
                  <a:srgbClr val="000000"/>
                </a:solidFill>
                <a:latin typeface="Open Sans Bold"/>
              </a:rPr>
              <a:t>Equitable access to populations (listed on page 8 of the RFP).</a:t>
            </a:r>
          </a:p>
          <a:p>
            <a:pPr marL="0" lvl="0" indent="0" algn="l">
              <a:lnSpc>
                <a:spcPts val="3390"/>
              </a:lnSpc>
              <a:spcBef>
                <a:spcPct val="0"/>
              </a:spcBef>
            </a:pPr>
            <a:endParaRPr lang="en-US" sz="226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33074" y="5323684"/>
            <a:ext cx="5538021" cy="48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2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Open Sans Bold"/>
              </a:rPr>
              <a:t>Industry Sectors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4744" y="5991530"/>
            <a:ext cx="6074680" cy="297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2260">
                <a:solidFill>
                  <a:srgbClr val="000000"/>
                </a:solidFill>
                <a:latin typeface="Open Sans Bold"/>
              </a:rPr>
              <a:t>Professional and Technical Services </a:t>
            </a:r>
          </a:p>
          <a:p>
            <a:pPr algn="ctr">
              <a:lnSpc>
                <a:spcPts val="3390"/>
              </a:lnSpc>
            </a:pPr>
            <a:r>
              <a:rPr lang="en-US" sz="2260">
                <a:solidFill>
                  <a:srgbClr val="000000"/>
                </a:solidFill>
                <a:latin typeface="Open Sans Bold"/>
              </a:rPr>
              <a:t>Health Care </a:t>
            </a:r>
          </a:p>
          <a:p>
            <a:pPr algn="ctr">
              <a:lnSpc>
                <a:spcPts val="3390"/>
              </a:lnSpc>
            </a:pPr>
            <a:r>
              <a:rPr lang="en-US" sz="2260">
                <a:solidFill>
                  <a:srgbClr val="000000"/>
                </a:solidFill>
                <a:latin typeface="Open Sans Bold"/>
              </a:rPr>
              <a:t>Food Processing &amp; Agriculture </a:t>
            </a:r>
          </a:p>
          <a:p>
            <a:pPr algn="ctr">
              <a:lnSpc>
                <a:spcPts val="3390"/>
              </a:lnSpc>
            </a:pPr>
            <a:r>
              <a:rPr lang="en-US" sz="2260">
                <a:solidFill>
                  <a:srgbClr val="000000"/>
                </a:solidFill>
                <a:latin typeface="Open Sans Bold"/>
              </a:rPr>
              <a:t>Manufacturing Transportation &amp; Warehousing </a:t>
            </a:r>
          </a:p>
          <a:p>
            <a:pPr algn="ctr">
              <a:lnSpc>
                <a:spcPts val="3390"/>
              </a:lnSpc>
            </a:pPr>
            <a:r>
              <a:rPr lang="en-US" sz="2260">
                <a:solidFill>
                  <a:srgbClr val="000000"/>
                </a:solidFill>
                <a:latin typeface="Open Sans Bold"/>
              </a:rPr>
              <a:t>Construction</a:t>
            </a: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endParaRPr lang="en-US" sz="226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674742" y="330557"/>
            <a:ext cx="1409422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spc="-240">
                <a:solidFill>
                  <a:srgbClr val="FFFFFF"/>
                </a:solidFill>
                <a:latin typeface="Poppins Bold"/>
              </a:rPr>
              <a:t>RFP Purpose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3539" y="1961872"/>
            <a:ext cx="11569362" cy="138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95"/>
              </a:lnSpc>
              <a:spcBef>
                <a:spcPct val="0"/>
              </a:spcBef>
            </a:pPr>
            <a:r>
              <a:rPr lang="en-US" sz="2842">
                <a:solidFill>
                  <a:srgbClr val="FFFFFF"/>
                </a:solidFill>
                <a:latin typeface="Open Sans Bold"/>
              </a:rPr>
              <a:t>The BFWDC is requesting proposals from qualified professional vendors to deliver services within Benton-Franklin counties to:</a:t>
            </a:r>
          </a:p>
          <a:p>
            <a:pPr algn="just">
              <a:lnSpc>
                <a:spcPts val="3695"/>
              </a:lnSpc>
            </a:pPr>
            <a:endParaRPr lang="en-US" sz="2842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40628" y="3190073"/>
            <a:ext cx="5679074" cy="120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0673" lvl="1" indent="-270337" algn="ctr">
              <a:lnSpc>
                <a:spcPts val="3255"/>
              </a:lnSpc>
              <a:buFont typeface="Arial"/>
              <a:buChar char="•"/>
            </a:pPr>
            <a:r>
              <a:rPr lang="en-US" sz="2504">
                <a:solidFill>
                  <a:srgbClr val="FFFFFF"/>
                </a:solidFill>
                <a:latin typeface="Open Sans Bold"/>
              </a:rPr>
              <a:t>Adult and Dislocated Workers </a:t>
            </a:r>
          </a:p>
          <a:p>
            <a:pPr marL="540673" lvl="1" indent="-270337" algn="ctr">
              <a:lnSpc>
                <a:spcPts val="3255"/>
              </a:lnSpc>
              <a:buFont typeface="Arial"/>
              <a:buChar char="•"/>
            </a:pPr>
            <a:r>
              <a:rPr lang="en-US" sz="2504">
                <a:solidFill>
                  <a:srgbClr val="FFFFFF"/>
                </a:solidFill>
                <a:latin typeface="Open Sans Bold"/>
              </a:rPr>
              <a:t>Out of School Youth ages 16-24 </a:t>
            </a:r>
          </a:p>
          <a:p>
            <a:pPr>
              <a:lnSpc>
                <a:spcPts val="3255"/>
              </a:lnSpc>
              <a:spcBef>
                <a:spcPct val="0"/>
              </a:spcBef>
            </a:pPr>
            <a:endParaRPr lang="en-US" sz="2504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09662" y="6852261"/>
            <a:ext cx="16068675" cy="0"/>
          </a:xfrm>
          <a:prstGeom prst="line">
            <a:avLst/>
          </a:prstGeom>
          <a:ln w="19050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109662" y="6690336"/>
            <a:ext cx="323850" cy="323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651786" y="6690336"/>
            <a:ext cx="323850" cy="323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47460" y="6699861"/>
            <a:ext cx="323850" cy="3238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4840883" y="6690336"/>
            <a:ext cx="323850" cy="3238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48256" y="6690336"/>
            <a:ext cx="323850" cy="32385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345333" y="6690336"/>
            <a:ext cx="323850" cy="32385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749623" y="6699861"/>
            <a:ext cx="323850" cy="32385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3411104" y="6709386"/>
            <a:ext cx="323850" cy="32385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 t="24005" b="24005"/>
          <a:stretch>
            <a:fillRect/>
          </a:stretch>
        </p:blipFill>
        <p:spPr>
          <a:xfrm>
            <a:off x="3987419" y="143339"/>
            <a:ext cx="9432332" cy="389231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5801596" y="5340575"/>
            <a:ext cx="2486404" cy="116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368">
                <a:solidFill>
                  <a:srgbClr val="0B1E60"/>
                </a:solidFill>
                <a:latin typeface="Open Sans Bold"/>
              </a:rPr>
              <a:t>July 1, 2023</a:t>
            </a:r>
          </a:p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368">
                <a:solidFill>
                  <a:srgbClr val="0B1E60"/>
                </a:solidFill>
                <a:latin typeface="Open Sans Bold"/>
              </a:rPr>
              <a:t>Contract Start Date*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61928" y="7184149"/>
            <a:ext cx="2795017" cy="131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Anticipated Week of May 15, 2023</a:t>
            </a:r>
          </a:p>
          <a:p>
            <a:pPr marL="0" lvl="0" indent="0" algn="ctr">
              <a:lnSpc>
                <a:spcPts val="2689"/>
              </a:lnSpc>
              <a:spcBef>
                <a:spcPct val="0"/>
              </a:spcBef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Contract and Budget Negotiations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75524" y="5683475"/>
            <a:ext cx="2486404" cy="64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May 1-8, 2023</a:t>
            </a:r>
          </a:p>
          <a:p>
            <a:pPr marL="0" lvl="0" indent="0" algn="ctr">
              <a:lnSpc>
                <a:spcPts val="2689"/>
              </a:lnSpc>
              <a:spcBef>
                <a:spcPct val="0"/>
              </a:spcBef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Period for Appeals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68346" y="4683350"/>
            <a:ext cx="2486404" cy="165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Anticipated </a:t>
            </a:r>
          </a:p>
          <a:p>
            <a:pPr algn="ctr">
              <a:lnSpc>
                <a:spcPts val="2689"/>
              </a:lnSpc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March 20-24, 2023</a:t>
            </a:r>
          </a:p>
          <a:p>
            <a:pPr marL="0" lvl="0" indent="0" algn="ctr">
              <a:lnSpc>
                <a:spcPts val="2689"/>
              </a:lnSpc>
              <a:spcBef>
                <a:spcPct val="0"/>
              </a:spcBef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Interviews for Highest Scoring Proposals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70508" y="7517524"/>
            <a:ext cx="2486404" cy="98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March 6, 2023</a:t>
            </a:r>
          </a:p>
          <a:p>
            <a:pPr marL="0" lvl="0" indent="0" algn="ctr">
              <a:lnSpc>
                <a:spcPts val="2689"/>
              </a:lnSpc>
              <a:spcBef>
                <a:spcPct val="0"/>
              </a:spcBef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Review Process Begins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29827" y="4715602"/>
            <a:ext cx="2486404" cy="165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9"/>
              </a:lnSpc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February 27, 2023</a:t>
            </a:r>
          </a:p>
          <a:p>
            <a:pPr algn="ctr">
              <a:lnSpc>
                <a:spcPts val="2689"/>
              </a:lnSpc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4:00 PM PST</a:t>
            </a:r>
          </a:p>
          <a:p>
            <a:pPr marL="0" lvl="0" indent="0" algn="ctr">
              <a:lnSpc>
                <a:spcPts val="2689"/>
              </a:lnSpc>
              <a:spcBef>
                <a:spcPct val="0"/>
              </a:spcBef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Deadline for Receipt of Proposals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1961" y="7388600"/>
            <a:ext cx="2486404" cy="165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February 10, 2023</a:t>
            </a:r>
          </a:p>
          <a:p>
            <a:pPr algn="ctr">
              <a:lnSpc>
                <a:spcPts val="2689"/>
              </a:lnSpc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5:00 PM PST</a:t>
            </a:r>
          </a:p>
          <a:p>
            <a:pPr algn="ctr">
              <a:lnSpc>
                <a:spcPts val="2689"/>
              </a:lnSpc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Deadline for Receipt </a:t>
            </a:r>
          </a:p>
          <a:p>
            <a:pPr marL="0" lvl="0" indent="0" algn="ctr">
              <a:lnSpc>
                <a:spcPts val="2689"/>
              </a:lnSpc>
              <a:spcBef>
                <a:spcPct val="0"/>
              </a:spcBef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of Questions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864855" y="7350837"/>
            <a:ext cx="2779138" cy="98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9"/>
              </a:lnSpc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Week of May 1, 2023</a:t>
            </a:r>
          </a:p>
          <a:p>
            <a:pPr marL="0" lvl="0" indent="0" algn="ctr">
              <a:lnSpc>
                <a:spcPts val="2689"/>
              </a:lnSpc>
              <a:spcBef>
                <a:spcPct val="0"/>
              </a:spcBef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Announcement of Successful Proposals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25611" y="9524499"/>
            <a:ext cx="17862389" cy="64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  <a:spcBef>
                <a:spcPct val="0"/>
              </a:spcBef>
            </a:pPr>
            <a:r>
              <a:rPr lang="en-US" sz="2068">
                <a:solidFill>
                  <a:srgbClr val="0B1E60"/>
                </a:solidFill>
                <a:latin typeface="Open Sans Bold"/>
              </a:rPr>
              <a:t>*Contracts awarded will commence July 1, 2023, and continue through June 30, 2024 (hereafter, with a mutually agreed option for annual extensions pending performance and available funding.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88453" y="1595701"/>
            <a:ext cx="771999" cy="77199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788453" y="2926471"/>
            <a:ext cx="771999" cy="7719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788453" y="6031363"/>
            <a:ext cx="771999" cy="77199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788453" y="4365523"/>
            <a:ext cx="771999" cy="7719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58933" y="3346262"/>
            <a:ext cx="4531801" cy="453180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903968" y="3161657"/>
            <a:ext cx="8042845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0B1E60"/>
                </a:solidFill>
                <a:latin typeface="Open Sans Bold"/>
              </a:rPr>
              <a:t>Bidder(s) must bid for all three funding categories.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01847" y="1585270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0B1E60"/>
                </a:solidFill>
                <a:latin typeface="Open Sans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03968" y="1603876"/>
            <a:ext cx="8180006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999"/>
              </a:lnSpc>
              <a:spcBef>
                <a:spcPct val="0"/>
              </a:spcBef>
            </a:pPr>
            <a:r>
              <a:rPr lang="en-US" sz="2499">
                <a:solidFill>
                  <a:srgbClr val="0B1E60"/>
                </a:solidFill>
                <a:latin typeface="Open Sans Bold"/>
              </a:rPr>
              <a:t>Bidder(s) can be a single agency, or a consortium.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01847" y="2916040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0B1E60"/>
                </a:solidFill>
                <a:latin typeface="Open Sans Bold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01847" y="6020932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0B1E60"/>
                </a:solidFill>
                <a:latin typeface="Open Sans Bold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01847" y="4355695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0B1E60"/>
                </a:solidFill>
                <a:latin typeface="Open Sans 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8491" y="1028700"/>
            <a:ext cx="5332640" cy="179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64"/>
              </a:lnSpc>
              <a:spcBef>
                <a:spcPct val="0"/>
              </a:spcBef>
            </a:pPr>
            <a:r>
              <a:rPr lang="en-US" sz="5887">
                <a:solidFill>
                  <a:srgbClr val="000000"/>
                </a:solidFill>
                <a:latin typeface="Open Sans Bold"/>
              </a:rPr>
              <a:t> Proposal Requirements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10022" y="4483471"/>
            <a:ext cx="8042845" cy="65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0B1E60"/>
                </a:solidFill>
                <a:latin typeface="Open Sans Bold"/>
              </a:rPr>
              <a:t>Proposals must be received at the BFWDC email inbox no later than the deadline.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810022" y="6118597"/>
            <a:ext cx="8042845" cy="65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0B1E60"/>
                </a:solidFill>
                <a:latin typeface="Open Sans Bold"/>
              </a:rPr>
              <a:t>Proposals requirements are listed in detail on page 13 of the RFP.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6701" y="3053891"/>
            <a:ext cx="3388048" cy="5867227"/>
            <a:chOff x="0" y="0"/>
            <a:chExt cx="3133810" cy="5426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3810" cy="5426952"/>
            </a:xfrm>
            <a:custGeom>
              <a:avLst/>
              <a:gdLst/>
              <a:ahLst/>
              <a:cxnLst/>
              <a:rect l="l" t="t" r="r" b="b"/>
              <a:pathLst>
                <a:path w="3133810" h="5426952">
                  <a:moveTo>
                    <a:pt x="3009350" y="5426952"/>
                  </a:moveTo>
                  <a:lnTo>
                    <a:pt x="124460" y="5426952"/>
                  </a:lnTo>
                  <a:cubicBezTo>
                    <a:pt x="55880" y="5426952"/>
                    <a:pt x="0" y="5371072"/>
                    <a:pt x="0" y="53024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5302492"/>
                  </a:lnTo>
                  <a:cubicBezTo>
                    <a:pt x="3133810" y="5371072"/>
                    <a:pt x="3077930" y="5426952"/>
                    <a:pt x="3009350" y="5426952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061909" y="3383464"/>
            <a:ext cx="2657633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Open Sans Bold"/>
              </a:rPr>
              <a:t>WIOA Program Services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7596" y="4940268"/>
            <a:ext cx="3206258" cy="243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Basic Career Services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Individualized Career Services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Training Services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Follow-up Services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32424" y="3053891"/>
            <a:ext cx="3388048" cy="5867227"/>
            <a:chOff x="0" y="0"/>
            <a:chExt cx="3133810" cy="54269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3810" cy="5426952"/>
            </a:xfrm>
            <a:custGeom>
              <a:avLst/>
              <a:gdLst/>
              <a:ahLst/>
              <a:cxnLst/>
              <a:rect l="l" t="t" r="r" b="b"/>
              <a:pathLst>
                <a:path w="3133810" h="5426952">
                  <a:moveTo>
                    <a:pt x="3009350" y="5426952"/>
                  </a:moveTo>
                  <a:lnTo>
                    <a:pt x="124460" y="5426952"/>
                  </a:lnTo>
                  <a:cubicBezTo>
                    <a:pt x="55880" y="5426952"/>
                    <a:pt x="0" y="5371072"/>
                    <a:pt x="0" y="53024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5302492"/>
                  </a:lnTo>
                  <a:cubicBezTo>
                    <a:pt x="3133810" y="5371072"/>
                    <a:pt x="3077930" y="5426952"/>
                    <a:pt x="3009350" y="5426952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711502" y="3392989"/>
            <a:ext cx="3031912" cy="1395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6"/>
              </a:lnSpc>
              <a:spcBef>
                <a:spcPct val="0"/>
              </a:spcBef>
            </a:pPr>
            <a:r>
              <a:rPr lang="en-US" sz="2882">
                <a:solidFill>
                  <a:srgbClr val="000000"/>
                </a:solidFill>
                <a:latin typeface="Open Sans Bold"/>
              </a:rPr>
              <a:t>14 Youth Program Elements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11502" y="5081948"/>
            <a:ext cx="3032922" cy="1611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4"/>
              </a:lnSpc>
              <a:spcBef>
                <a:spcPct val="0"/>
              </a:spcBef>
            </a:pPr>
            <a:r>
              <a:rPr lang="en-US" sz="2196">
                <a:solidFill>
                  <a:srgbClr val="000000"/>
                </a:solidFill>
                <a:latin typeface="Open Sans"/>
              </a:rPr>
              <a:t>Provide access to all 14 program elements listed on page 7 of the  RFP.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367528" y="3053891"/>
            <a:ext cx="3388048" cy="5867227"/>
            <a:chOff x="0" y="0"/>
            <a:chExt cx="3133810" cy="54269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33810" cy="5426952"/>
            </a:xfrm>
            <a:custGeom>
              <a:avLst/>
              <a:gdLst/>
              <a:ahLst/>
              <a:cxnLst/>
              <a:rect l="l" t="t" r="r" b="b"/>
              <a:pathLst>
                <a:path w="3133810" h="5426952">
                  <a:moveTo>
                    <a:pt x="3009350" y="5426952"/>
                  </a:moveTo>
                  <a:lnTo>
                    <a:pt x="124460" y="5426952"/>
                  </a:lnTo>
                  <a:cubicBezTo>
                    <a:pt x="55880" y="5426952"/>
                    <a:pt x="0" y="5371072"/>
                    <a:pt x="0" y="53024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5302492"/>
                  </a:lnTo>
                  <a:cubicBezTo>
                    <a:pt x="3133810" y="5371072"/>
                    <a:pt x="3077930" y="5426952"/>
                    <a:pt x="3009350" y="5426952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203251" y="3053891"/>
            <a:ext cx="3388048" cy="5867227"/>
            <a:chOff x="0" y="0"/>
            <a:chExt cx="3133810" cy="54269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33810" cy="5426952"/>
            </a:xfrm>
            <a:custGeom>
              <a:avLst/>
              <a:gdLst/>
              <a:ahLst/>
              <a:cxnLst/>
              <a:rect l="l" t="t" r="r" b="b"/>
              <a:pathLst>
                <a:path w="3133810" h="5426952">
                  <a:moveTo>
                    <a:pt x="3009350" y="5426952"/>
                  </a:moveTo>
                  <a:lnTo>
                    <a:pt x="124460" y="5426952"/>
                  </a:lnTo>
                  <a:cubicBezTo>
                    <a:pt x="55880" y="5426952"/>
                    <a:pt x="0" y="5371072"/>
                    <a:pt x="0" y="53024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5302492"/>
                  </a:lnTo>
                  <a:cubicBezTo>
                    <a:pt x="3133810" y="5371072"/>
                    <a:pt x="3077930" y="5426952"/>
                    <a:pt x="3009350" y="5426952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581396" y="3383464"/>
            <a:ext cx="2657633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Open Sans Bold"/>
              </a:rPr>
              <a:t>Business Services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39597" y="4940268"/>
            <a:ext cx="3215979" cy="284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Representatives to provide Front-End services for a seamless customer experience and work towards performance outcomes aligned to shared goals.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30097" y="3383464"/>
            <a:ext cx="2657633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Open Sans Bold"/>
              </a:rPr>
              <a:t>Front End Services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384226" y="4362450"/>
            <a:ext cx="3051971" cy="474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Primary conduit between the Workforce system (WSCB/TC Futures) and Benton-Franklin County Businesses, generating employment and work experience opportunities through a solutions-oriented approach.</a:t>
            </a:r>
          </a:p>
          <a:p>
            <a:pPr marL="0" lvl="0" indent="0" algn="l">
              <a:lnSpc>
                <a:spcPts val="285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84641" y="1038225"/>
            <a:ext cx="16271663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80"/>
              </a:lnSpc>
              <a:spcBef>
                <a:spcPct val="0"/>
              </a:spcBef>
            </a:pPr>
            <a:r>
              <a:rPr lang="en-US" sz="7400">
                <a:solidFill>
                  <a:srgbClr val="000000"/>
                </a:solidFill>
                <a:latin typeface="Open Sans Bold"/>
              </a:rPr>
              <a:t>Program Element Requirements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24150" y="3079708"/>
            <a:ext cx="6178592" cy="6178592"/>
            <a:chOff x="0" y="0"/>
            <a:chExt cx="8238122" cy="8238122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238122" cy="8238122"/>
              <a:chOff x="0" y="0"/>
              <a:chExt cx="2540000" cy="254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270000" y="0"/>
                <a:ext cx="1063476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063476" h="1270000">
                    <a:moveTo>
                      <a:pt x="0" y="0"/>
                    </a:moveTo>
                    <a:lnTo>
                      <a:pt x="0" y="0"/>
                    </a:lnTo>
                    <a:cubicBezTo>
                      <a:pt x="428989" y="0"/>
                      <a:pt x="828984" y="216569"/>
                      <a:pt x="1063476" y="575797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68A3AC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1270000" y="523513"/>
                <a:ext cx="1364661" cy="1543393"/>
              </a:xfrm>
              <a:custGeom>
                <a:avLst/>
                <a:gdLst/>
                <a:ahLst/>
                <a:cxnLst/>
                <a:rect l="l" t="t" r="r" b="b"/>
                <a:pathLst>
                  <a:path w="1364661" h="1543393">
                    <a:moveTo>
                      <a:pt x="1027452" y="0"/>
                    </a:moveTo>
                    <a:cubicBezTo>
                      <a:pt x="1364661" y="464129"/>
                      <a:pt x="1348844" y="1096697"/>
                      <a:pt x="988859" y="1543393"/>
                    </a:cubicBezTo>
                    <a:lnTo>
                      <a:pt x="0" y="746487"/>
                    </a:lnTo>
                    <a:close/>
                  </a:path>
                </a:pathLst>
              </a:custGeom>
              <a:solidFill>
                <a:srgbClr val="487A8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80252" y="473094"/>
                <a:ext cx="2377703" cy="2113419"/>
              </a:xfrm>
              <a:custGeom>
                <a:avLst/>
                <a:gdLst/>
                <a:ahLst/>
                <a:cxnLst/>
                <a:rect l="l" t="t" r="r" b="b"/>
                <a:pathLst>
                  <a:path w="2377703" h="2113419">
                    <a:moveTo>
                      <a:pt x="2377704" y="1543393"/>
                    </a:moveTo>
                    <a:cubicBezTo>
                      <a:pt x="2106560" y="1916591"/>
                      <a:pt x="1654373" y="2113419"/>
                      <a:pt x="1196470" y="2057561"/>
                    </a:cubicBezTo>
                    <a:cubicBezTo>
                      <a:pt x="738566" y="2001703"/>
                      <a:pt x="346956" y="1701944"/>
                      <a:pt x="173478" y="1274508"/>
                    </a:cubicBezTo>
                    <a:cubicBezTo>
                      <a:pt x="0" y="847073"/>
                      <a:pt x="71936" y="359180"/>
                      <a:pt x="361393" y="0"/>
                    </a:cubicBezTo>
                    <a:lnTo>
                      <a:pt x="1350252" y="796906"/>
                    </a:lnTo>
                    <a:close/>
                  </a:path>
                </a:pathLst>
              </a:custGeom>
              <a:solidFill>
                <a:srgbClr val="32526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242548" y="0"/>
                <a:ext cx="102745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027452" h="1270000">
                    <a:moveTo>
                      <a:pt x="0" y="523513"/>
                    </a:moveTo>
                    <a:cubicBezTo>
                      <a:pt x="238928" y="194657"/>
                      <a:pt x="620836" y="41"/>
                      <a:pt x="1027325" y="0"/>
                    </a:cubicBezTo>
                    <a:lnTo>
                      <a:pt x="1027452" y="1270000"/>
                    </a:lnTo>
                    <a:close/>
                  </a:path>
                </a:pathLst>
              </a:custGeom>
              <a:solidFill>
                <a:srgbClr val="222C4B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1661054" y="545055"/>
            <a:ext cx="15459479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Open Sans"/>
              </a:rPr>
              <a:t>Evaluation &amp; Selection Criteria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21516" y="5893369"/>
            <a:ext cx="3218557" cy="217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9"/>
              </a:lnSpc>
            </a:pPr>
            <a:r>
              <a:rPr lang="en-US" sz="2568">
                <a:solidFill>
                  <a:srgbClr val="000000"/>
                </a:solidFill>
                <a:latin typeface="Open Sans Bold"/>
              </a:rPr>
              <a:t>Technical Proposal  </a:t>
            </a:r>
          </a:p>
          <a:p>
            <a:pPr algn="ctr">
              <a:lnSpc>
                <a:spcPts val="2819"/>
              </a:lnSpc>
            </a:pPr>
            <a:r>
              <a:rPr lang="en-US" sz="2168">
                <a:solidFill>
                  <a:srgbClr val="000000"/>
                </a:solidFill>
                <a:latin typeface="Open Sans Bold"/>
              </a:rPr>
              <a:t>Services for </a:t>
            </a:r>
          </a:p>
          <a:p>
            <a:pPr algn="ctr">
              <a:lnSpc>
                <a:spcPts val="2819"/>
              </a:lnSpc>
            </a:pPr>
            <a:r>
              <a:rPr lang="en-US" sz="2168">
                <a:solidFill>
                  <a:srgbClr val="000000"/>
                </a:solidFill>
                <a:latin typeface="Open Sans Bold"/>
              </a:rPr>
              <a:t>Out of School Youth,</a:t>
            </a:r>
          </a:p>
          <a:p>
            <a:pPr algn="ctr">
              <a:lnSpc>
                <a:spcPts val="2819"/>
              </a:lnSpc>
            </a:pPr>
            <a:r>
              <a:rPr lang="en-US" sz="2168">
                <a:solidFill>
                  <a:srgbClr val="000000"/>
                </a:solidFill>
                <a:latin typeface="Open Sans Bold"/>
              </a:rPr>
              <a:t> Adults</a:t>
            </a:r>
          </a:p>
          <a:p>
            <a:pPr algn="ctr">
              <a:lnSpc>
                <a:spcPts val="2819"/>
              </a:lnSpc>
            </a:pPr>
            <a:r>
              <a:rPr lang="en-US" sz="2168">
                <a:solidFill>
                  <a:srgbClr val="000000"/>
                </a:solidFill>
                <a:latin typeface="Open Sans Bold"/>
              </a:rPr>
              <a:t> and </a:t>
            </a:r>
          </a:p>
          <a:p>
            <a:pPr algn="ctr">
              <a:lnSpc>
                <a:spcPts val="2819"/>
              </a:lnSpc>
              <a:spcBef>
                <a:spcPct val="0"/>
              </a:spcBef>
            </a:pPr>
            <a:r>
              <a:rPr lang="en-US" sz="2168">
                <a:solidFill>
                  <a:srgbClr val="000000"/>
                </a:solidFill>
                <a:latin typeface="Open Sans Bold"/>
              </a:rPr>
              <a:t>Dislocated Workers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77017" y="2140640"/>
            <a:ext cx="4231184" cy="83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9"/>
              </a:lnSpc>
            </a:pPr>
            <a:r>
              <a:rPr lang="en-US" sz="2568">
                <a:solidFill>
                  <a:srgbClr val="000000"/>
                </a:solidFill>
                <a:latin typeface="Open Sans Bold"/>
              </a:rPr>
              <a:t>Organizational </a:t>
            </a:r>
          </a:p>
          <a:p>
            <a:pPr algn="ctr">
              <a:lnSpc>
                <a:spcPts val="3339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 Bold"/>
              </a:rPr>
              <a:t>Background  and Capacity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27546" y="2438796"/>
            <a:ext cx="5878551" cy="125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9"/>
              </a:lnSpc>
            </a:pPr>
            <a:r>
              <a:rPr lang="en-US" sz="2568">
                <a:solidFill>
                  <a:srgbClr val="000000"/>
                </a:solidFill>
                <a:latin typeface="Open Sans Bold"/>
              </a:rPr>
              <a:t>Budget/Cost Proposal Form </a:t>
            </a:r>
          </a:p>
          <a:p>
            <a:pPr algn="ctr">
              <a:lnSpc>
                <a:spcPts val="3339"/>
              </a:lnSpc>
            </a:pPr>
            <a:r>
              <a:rPr lang="en-US" sz="2568">
                <a:solidFill>
                  <a:srgbClr val="000000"/>
                </a:solidFill>
                <a:latin typeface="Open Sans Bold"/>
              </a:rPr>
              <a:t>and </a:t>
            </a:r>
          </a:p>
          <a:p>
            <a:pPr algn="ctr">
              <a:lnSpc>
                <a:spcPts val="3339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 Bold"/>
              </a:rPr>
              <a:t>Budget Narrative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59774" y="5700132"/>
            <a:ext cx="4591348" cy="415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9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 Bold"/>
              </a:rPr>
              <a:t>History of Past Performance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99423" y="3902036"/>
            <a:ext cx="765572" cy="476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951">
                <a:solidFill>
                  <a:srgbClr val="F6F6F6"/>
                </a:solidFill>
                <a:latin typeface="Open Sans Bold"/>
              </a:rPr>
              <a:t>15%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44760" y="4126182"/>
            <a:ext cx="765572" cy="476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951">
                <a:solidFill>
                  <a:srgbClr val="F6F6F6"/>
                </a:solidFill>
                <a:latin typeface="Open Sans Bold"/>
              </a:rPr>
              <a:t>15%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99423" y="6947303"/>
            <a:ext cx="765572" cy="476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951">
                <a:solidFill>
                  <a:srgbClr val="F6F6F6"/>
                </a:solidFill>
                <a:latin typeface="Open Sans Bold"/>
              </a:rPr>
              <a:t>50%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22999" y="5919041"/>
            <a:ext cx="765572" cy="476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951">
                <a:solidFill>
                  <a:srgbClr val="F6F6F6"/>
                </a:solidFill>
                <a:latin typeface="Open Sans Bold"/>
              </a:rPr>
              <a:t>20%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Custom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Roboto</vt:lpstr>
      <vt:lpstr>Open Sauce Bold</vt:lpstr>
      <vt:lpstr>Open Sans Bold</vt:lpstr>
      <vt:lpstr>Lovelo</vt:lpstr>
      <vt:lpstr>Arial</vt:lpstr>
      <vt:lpstr>Open Sans</vt:lpstr>
      <vt:lpstr>Open Sauce</vt:lpstr>
      <vt:lpstr>Roboto Bold</vt:lpstr>
      <vt:lpstr>Poppins Bold</vt:lpstr>
      <vt:lpstr>Arimo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BFWDC Bidders Conference Presentation</dc:title>
  <dc:creator>Jessie Cardwell</dc:creator>
  <cp:lastModifiedBy>Jessie Cardwell</cp:lastModifiedBy>
  <cp:revision>1</cp:revision>
  <dcterms:created xsi:type="dcterms:W3CDTF">2006-08-16T00:00:00Z</dcterms:created>
  <dcterms:modified xsi:type="dcterms:W3CDTF">2023-01-26T22:30:27Z</dcterms:modified>
  <dc:identifier>DAFYnu9fxrM</dc:identifier>
</cp:coreProperties>
</file>